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2" r:id="rId3"/>
    <p:sldId id="258" r:id="rId4"/>
    <p:sldId id="257" r:id="rId5"/>
    <p:sldId id="261" r:id="rId6"/>
    <p:sldId id="268" r:id="rId7"/>
    <p:sldId id="260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307"/>
    <p:restoredTop sz="94628"/>
  </p:normalViewPr>
  <p:slideViewPr>
    <p:cSldViewPr snapToGrid="0" snapToObjects="1">
      <p:cViewPr varScale="1">
        <p:scale>
          <a:sx n="94" d="100"/>
          <a:sy n="94" d="100"/>
        </p:scale>
        <p:origin x="216" y="2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2BB127-37BC-8543-8E16-A31C885A6A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4EC5FE-28E3-2C4E-A917-3321577C67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D47340-590B-9943-A8D6-CDA409A88B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706D3-A9E4-7C41-9A80-065CAEF546F5}" type="datetimeFigureOut">
              <a:rPr lang="en-US" smtClean="0"/>
              <a:t>10/30/19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BED623-D870-424A-ACB7-FC80E86F7B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4E868E-AE2C-5E4B-B516-6401AD0DA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450AC-73E5-2640-B2BA-337DB438A7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1962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D25A66-89A0-204D-853D-C19F2CC7E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DD9C3F-3AEE-CB41-B6EC-22CD0F832E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1D411F-A49A-AD44-8C3D-2C5920C79E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706D3-A9E4-7C41-9A80-065CAEF546F5}" type="datetimeFigureOut">
              <a:rPr lang="en-US" smtClean="0"/>
              <a:t>10/30/19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0C1802-EAF9-A848-ADF9-A6037C09D2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D62C15-3207-D548-BA22-FC36C4367F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450AC-73E5-2640-B2BA-337DB438A7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0730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2AA7B49-5959-CF41-A618-A1862C71F1F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856F2D5-3CD1-F143-9286-15E4CE26CC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3D5E6B-FA1A-F84C-B9B1-D695F256A5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706D3-A9E4-7C41-9A80-065CAEF546F5}" type="datetimeFigureOut">
              <a:rPr lang="en-US" smtClean="0"/>
              <a:t>10/30/19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01B326-99DC-AA45-A7F3-19B2D78A9A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7490C4-F307-C84D-B84B-1F11FDA409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450AC-73E5-2640-B2BA-337DB438A7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3548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F48D0-B476-754E-9A05-0FAAB799A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9B2861-A07B-4D44-A1E0-549206CA77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E907A7-EE3C-B144-B8C7-42B3CC2768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706D3-A9E4-7C41-9A80-065CAEF546F5}" type="datetimeFigureOut">
              <a:rPr lang="en-US" smtClean="0"/>
              <a:t>10/30/19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F97E70-D5D6-6747-B9FE-CB71402465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DF54B5-700C-D949-871E-20D916ABD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450AC-73E5-2640-B2BA-337DB438A7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2616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33EC32-9E67-ED4F-B56A-1C96DB1E9F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94C9FF-1D0D-0F45-983E-9FFCDEBD68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42A481-57EF-7C47-A7B3-7CE0C00FF5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706D3-A9E4-7C41-9A80-065CAEF546F5}" type="datetimeFigureOut">
              <a:rPr lang="en-US" smtClean="0"/>
              <a:t>10/30/19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AA6B2B-693D-6E4B-9587-A1C84777B3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5EE30B-2411-F34B-A5F5-B265A333B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450AC-73E5-2640-B2BA-337DB438A7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7437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0D4D1-373C-2948-838F-B1D305D50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4CB4BA-9E10-3B41-A8CC-70FB9D87E5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7CBA4B-F126-0E44-9B4E-A706AB4F87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0ACA7C-957C-154F-A0DE-7A6E00A10A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706D3-A9E4-7C41-9A80-065CAEF546F5}" type="datetimeFigureOut">
              <a:rPr lang="en-US" smtClean="0"/>
              <a:t>10/30/19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092248-E0E0-D447-8865-D9FDE6E779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CC3ED8-9313-734E-94FA-FABF39E98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450AC-73E5-2640-B2BA-337DB438A7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5055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A7DA78-8206-3449-9C8F-ECEFEFF1A3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1B5CD2-A00E-DB40-9380-B5ED88B36E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C4F64BA-83B6-A544-B58D-2D8C3F5D0F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790C54-CC8E-6A44-9193-598D386731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E918BBA-65C0-3C48-8E17-13798709F4C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CBE636B-3A8F-EE4D-8AB7-F4E66A59A1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706D3-A9E4-7C41-9A80-065CAEF546F5}" type="datetimeFigureOut">
              <a:rPr lang="en-US" smtClean="0"/>
              <a:t>10/30/19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4DCA376-5E99-A240-8BAA-788A1BB4D4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B67388F-964B-A141-9A5A-927E8D86A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450AC-73E5-2640-B2BA-337DB438A7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6209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1157E8-9F85-4B4B-AB8E-FE5ABC9E8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040666-28FF-1946-ABE8-D61C4D1E0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706D3-A9E4-7C41-9A80-065CAEF546F5}" type="datetimeFigureOut">
              <a:rPr lang="en-US" smtClean="0"/>
              <a:t>10/30/19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8F63D9-E3C2-5349-A57A-5D9E777C45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11C2A0-376A-ED43-85AB-12F66FB3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450AC-73E5-2640-B2BA-337DB438A7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7213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23886A5-82DC-3042-81C2-A8CFA3A50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706D3-A9E4-7C41-9A80-065CAEF546F5}" type="datetimeFigureOut">
              <a:rPr lang="en-US" smtClean="0"/>
              <a:t>10/30/19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A946778-0435-784C-8B99-7DF948F94F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20013B-0E09-C54A-BCF5-D258D6A334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450AC-73E5-2640-B2BA-337DB438A7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0573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3D7BE-DADB-C947-8982-D1DFB31E1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7DDA8F-0678-4043-AC14-601F8C0F18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B9CA08-9AD2-6F40-8DE7-F743CFD6AF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03C076-A671-D74D-A836-F832F3903E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706D3-A9E4-7C41-9A80-065CAEF546F5}" type="datetimeFigureOut">
              <a:rPr lang="en-US" smtClean="0"/>
              <a:t>10/30/19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377125-A3A2-A347-9E8B-36BED91629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16F21D-BFA9-7B42-BED8-C625D8BB8B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450AC-73E5-2640-B2BA-337DB438A7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4461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DF66C1-4717-CD40-9B73-AD865144CF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4469DED-E523-9D42-BA95-8EA174954F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6D7F7F-DA42-8B4E-8126-F64BB08447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B42D98-9D19-794A-92CA-17423B932B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706D3-A9E4-7C41-9A80-065CAEF546F5}" type="datetimeFigureOut">
              <a:rPr lang="en-US" smtClean="0"/>
              <a:t>10/30/19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ADC0F2-BF8C-A947-AAC1-A4356A45CC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98A0C1-5804-6A46-B22B-11B97482F4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450AC-73E5-2640-B2BA-337DB438A7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2290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D56E109-5B07-474B-9973-78D73E1AF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8E8F98-374D-294B-A946-DAF477D822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D8EF3D-5D3B-7748-BE88-FAF45622C4B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B706D3-A9E4-7C41-9A80-065CAEF546F5}" type="datetimeFigureOut">
              <a:rPr lang="en-US" smtClean="0"/>
              <a:t>10/30/19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139636-1DBB-4045-AD12-F3E74FC83E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FB69A7-930E-8647-BE70-0D60CCD4FC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B450AC-73E5-2640-B2BA-337DB438A7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0720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qc2254@columbia.edu" TargetMode="External"/><Relationship Id="rId7" Type="http://schemas.openxmlformats.org/officeDocument/2006/relationships/hyperlink" Target="mailto:kz2324@columbia.edu" TargetMode="External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6" Type="http://schemas.openxmlformats.org/officeDocument/2006/relationships/hyperlink" Target="mailto:yz3420@columbia.edu" TargetMode="External"/><Relationship Id="rId5" Type="http://schemas.openxmlformats.org/officeDocument/2006/relationships/hyperlink" Target="mailto:rl3079@columbia.edu" TargetMode="External"/><Relationship Id="rId4" Type="http://schemas.openxmlformats.org/officeDocument/2006/relationships/hyperlink" Target="mailto:alc2221@columbia.edu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cambridgecoding.wordpress.com/2016/04/03/scanning-hyperspace-how-to-tune-machine-learning-models/" TargetMode="External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17DC82-26BD-FB44-8001-A4BBED709E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82879"/>
            <a:ext cx="9144000" cy="1696403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Can you recognize the emotion from an image of a face?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57E6CC-B991-2C43-A766-026DE12FBB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7148" y="1955300"/>
            <a:ext cx="4373371" cy="264966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D97F679-C5D5-FA4D-B649-7FD24ACE31AE}"/>
              </a:ext>
            </a:extLst>
          </p:cNvPr>
          <p:cNvSpPr/>
          <p:nvPr/>
        </p:nvSpPr>
        <p:spPr>
          <a:xfrm>
            <a:off x="2720340" y="4680984"/>
            <a:ext cx="675132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24292E"/>
                </a:solidFill>
                <a:effectLst/>
                <a:latin typeface="-apple-system"/>
              </a:rPr>
              <a:t>Team: Section1-Group2</a:t>
            </a:r>
          </a:p>
          <a:p>
            <a:r>
              <a:rPr lang="en-US" b="0" i="0" dirty="0">
                <a:solidFill>
                  <a:srgbClr val="24292E"/>
                </a:solidFill>
                <a:effectLst/>
                <a:latin typeface="-apple-system"/>
              </a:rPr>
              <a:t>Team members:  Chen, </a:t>
            </a:r>
            <a:r>
              <a:rPr lang="en-US" b="0" i="0" dirty="0" err="1">
                <a:solidFill>
                  <a:srgbClr val="24292E"/>
                </a:solidFill>
                <a:effectLst/>
                <a:latin typeface="-apple-system"/>
              </a:rPr>
              <a:t>Qichao</a:t>
            </a:r>
            <a:r>
              <a:rPr lang="en-US" b="0" i="0" dirty="0">
                <a:solidFill>
                  <a:srgbClr val="24292E"/>
                </a:solidFill>
                <a:effectLst/>
                <a:latin typeface="-apple-system"/>
              </a:rPr>
              <a:t> </a:t>
            </a:r>
            <a:r>
              <a:rPr lang="en-US" b="0" i="0" u="none" strike="noStrike" dirty="0">
                <a:solidFill>
                  <a:srgbClr val="0366D6"/>
                </a:solidFill>
                <a:effectLst/>
                <a:latin typeface="-apple-system"/>
                <a:hlinkClick r:id="rId3"/>
              </a:rPr>
              <a:t>qc2254@columbia.edu</a:t>
            </a:r>
            <a:endParaRPr lang="en-US" u="none" strike="noStrike" dirty="0">
              <a:solidFill>
                <a:srgbClr val="24292E"/>
              </a:solidFill>
              <a:latin typeface="-apple-system"/>
            </a:endParaRPr>
          </a:p>
          <a:p>
            <a:r>
              <a:rPr lang="en-US" b="0" i="0" dirty="0">
                <a:solidFill>
                  <a:srgbClr val="24292E"/>
                </a:solidFill>
                <a:effectLst/>
                <a:latin typeface="-apple-system"/>
              </a:rPr>
              <a:t>                              Culver, Ashley </a:t>
            </a:r>
            <a:r>
              <a:rPr lang="en-US" b="0" i="0" u="none" strike="noStrike" dirty="0">
                <a:solidFill>
                  <a:srgbClr val="0366D6"/>
                </a:solidFill>
                <a:effectLst/>
                <a:latin typeface="-apple-system"/>
                <a:hlinkClick r:id="rId4"/>
              </a:rPr>
              <a:t>alc2221@columbia.edu</a:t>
            </a:r>
            <a:endParaRPr lang="en-US" b="0" i="0" dirty="0">
              <a:solidFill>
                <a:srgbClr val="24292E"/>
              </a:solidFill>
              <a:effectLst/>
              <a:latin typeface="-apple-system"/>
            </a:endParaRPr>
          </a:p>
          <a:p>
            <a:pPr lvl="2"/>
            <a:r>
              <a:rPr lang="en-US" b="0" i="0" dirty="0">
                <a:solidFill>
                  <a:srgbClr val="24292E"/>
                </a:solidFill>
                <a:effectLst/>
                <a:latin typeface="-apple-system"/>
              </a:rPr>
              <a:t>             Lee, Richard </a:t>
            </a:r>
            <a:r>
              <a:rPr lang="en-US" b="0" i="0" u="none" strike="noStrike" dirty="0">
                <a:solidFill>
                  <a:srgbClr val="0366D6"/>
                </a:solidFill>
                <a:effectLst/>
                <a:latin typeface="-apple-system"/>
                <a:hlinkClick r:id="rId5"/>
              </a:rPr>
              <a:t>rl3079@columbia.edu</a:t>
            </a:r>
            <a:endParaRPr lang="en-US" u="none" strike="noStrike" dirty="0">
              <a:solidFill>
                <a:srgbClr val="24292E"/>
              </a:solidFill>
              <a:latin typeface="-apple-system"/>
            </a:endParaRPr>
          </a:p>
          <a:p>
            <a:pPr lvl="2"/>
            <a:r>
              <a:rPr lang="en-US" b="0" i="0" dirty="0">
                <a:solidFill>
                  <a:srgbClr val="24292E"/>
                </a:solidFill>
                <a:effectLst/>
                <a:latin typeface="-apple-system"/>
              </a:rPr>
              <a:t>             Zhang, Justine </a:t>
            </a:r>
            <a:r>
              <a:rPr lang="en-US" b="0" i="0" u="none" strike="noStrike" dirty="0">
                <a:solidFill>
                  <a:srgbClr val="0366D6"/>
                </a:solidFill>
                <a:effectLst/>
                <a:latin typeface="-apple-system"/>
                <a:hlinkClick r:id="rId6"/>
              </a:rPr>
              <a:t>yz3420@columbia.edu</a:t>
            </a:r>
            <a:endParaRPr lang="en-US" b="0" i="0" dirty="0">
              <a:solidFill>
                <a:srgbClr val="24292E"/>
              </a:solidFill>
              <a:effectLst/>
              <a:latin typeface="-apple-system"/>
            </a:endParaRPr>
          </a:p>
          <a:p>
            <a:pPr lvl="2"/>
            <a:r>
              <a:rPr lang="en-US" b="0" i="0" dirty="0">
                <a:solidFill>
                  <a:srgbClr val="24292E"/>
                </a:solidFill>
                <a:effectLst/>
                <a:latin typeface="-apple-system"/>
              </a:rPr>
              <a:t>             Zheng, Kaiyan </a:t>
            </a:r>
            <a:r>
              <a:rPr lang="en-US" b="0" i="0" u="none" strike="noStrike" dirty="0">
                <a:solidFill>
                  <a:srgbClr val="0366D6"/>
                </a:solidFill>
                <a:effectLst/>
                <a:latin typeface="-apple-system"/>
                <a:hlinkClick r:id="rId7"/>
              </a:rPr>
              <a:t>kz2324@columbia.edu</a:t>
            </a:r>
            <a:endParaRPr lang="en-US" b="0" i="0" dirty="0">
              <a:solidFill>
                <a:srgbClr val="24292E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20008836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EDFDE94-0856-F241-9A0A-D7F02D5598F5}"/>
              </a:ext>
            </a:extLst>
          </p:cNvPr>
          <p:cNvSpPr txBox="1">
            <a:spLocks/>
          </p:cNvSpPr>
          <p:nvPr/>
        </p:nvSpPr>
        <p:spPr>
          <a:xfrm>
            <a:off x="680720" y="167639"/>
            <a:ext cx="9144000" cy="16964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/>
              <a:t>Preprocessing</a:t>
            </a:r>
            <a:endParaRPr lang="en-US" b="1" dirty="0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2C4EC3CB-79B5-2649-836C-87F4B2FDA5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0720" y="1624651"/>
            <a:ext cx="8783320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accent2"/>
                </a:solidFill>
                <a:effectLst/>
                <a:latin typeface="Arial" panose="020B0604020202020204" pitchFamily="34" charset="0"/>
                <a:ea typeface="Economica"/>
              </a:rPr>
              <a:t>Min-Max scaling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Georgia" panose="02040502050405020303" pitchFamily="18" charset="0"/>
              </a:rPr>
              <a:t> Changes the values of numeric columns in the dataset to a common scale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Georgia" panose="02040502050405020303" pitchFamily="18" charset="0"/>
              </a:rPr>
              <a:t> Does not distort differences in the ranges of values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Georgia" panose="02040502050405020303" pitchFamily="18" charset="0"/>
              </a:rPr>
              <a:t> Reduces sensitivity to magnitude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Georgia" panose="02040502050405020303" pitchFamily="18" charset="0"/>
              </a:rPr>
              <a:t> In logistic regression, each point will now contribute proportionately to the final distance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Georgia" panose="02040502050405020303" pitchFamily="18" charset="0"/>
              </a:rPr>
              <a:t> Provides speed up and accuracy </a:t>
            </a:r>
            <a:endParaRPr kumimoji="0" lang="en-US" altLang="en-US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</a:t>
            </a:r>
            <a:endParaRPr kumimoji="0" lang="en-US" altLang="en-US" sz="36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934C772-74A5-8C41-9195-4CF130521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7753" y="3192865"/>
            <a:ext cx="1787797" cy="740110"/>
          </a:xfrm>
          <a:prstGeom prst="rect">
            <a:avLst/>
          </a:prstGeom>
        </p:spPr>
      </p:pic>
      <p:sp>
        <p:nvSpPr>
          <p:cNvPr id="13" name="Rectangle 1">
            <a:extLst>
              <a:ext uri="{FF2B5EF4-FFF2-40B4-BE49-F238E27FC236}">
                <a16:creationId xmlns:a16="http://schemas.microsoft.com/office/drawing/2014/main" id="{71428049-4151-7C4F-ACC4-4E25F554ED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0720" y="4046448"/>
            <a:ext cx="10226766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accent2"/>
                </a:solidFill>
                <a:effectLst/>
                <a:latin typeface="Arial" panose="020B0604020202020204" pitchFamily="34" charset="0"/>
                <a:ea typeface="Economica"/>
              </a:rPr>
              <a:t>Feature Extract</a:t>
            </a: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AutoNum type="arabicParenR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ea typeface="Economica"/>
              </a:rPr>
              <a:t>keep two dimensional distance vector 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latin typeface="Arial" panose="020B0604020202020204" pitchFamily="34" charset="0"/>
              </a:rPr>
              <a:t>     (dx, </a:t>
            </a:r>
            <a:r>
              <a:rPr lang="en-US" altLang="en-US" dirty="0" err="1">
                <a:latin typeface="Arial" panose="020B0604020202020204" pitchFamily="34" charset="0"/>
              </a:rPr>
              <a:t>dy</a:t>
            </a:r>
            <a:r>
              <a:rPr lang="en-US" altLang="en-US" dirty="0">
                <a:latin typeface="Arial" panose="020B0604020202020204" pitchFamily="34" charset="0"/>
              </a:rPr>
              <a:t>) -&gt; feature size (78-1)(78-2) /2 * 2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en-US" altLang="en-US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  <a:ea typeface="Economica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latin typeface="Arial" panose="020B0604020202020204" pitchFamily="34" charset="0"/>
                <a:ea typeface="Economica"/>
              </a:rPr>
              <a:t>2)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ea typeface="Economica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  <a:ea typeface="Economica"/>
              </a:rPr>
              <a:t>calcuate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ea typeface="Economica"/>
              </a:rPr>
              <a:t> distance between points, choose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  <a:ea typeface="Economica"/>
              </a:rPr>
              <a:t>uprigt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ea typeface="Economica"/>
              </a:rPr>
              <a:t> triangle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latin typeface="Arial" panose="020B0604020202020204" pitchFamily="34" charset="0"/>
              </a:rPr>
              <a:t>     sqrt(dx^2+dy^2) -&gt; feature size (78-1)(78-2) /2 </a:t>
            </a:r>
            <a:endParaRPr kumimoji="0" lang="en-US" altLang="en-US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6BC3FAB-586A-C646-A856-C1D3415D8115}"/>
              </a:ext>
            </a:extLst>
          </p:cNvPr>
          <p:cNvSpPr/>
          <p:nvPr/>
        </p:nvSpPr>
        <p:spPr>
          <a:xfrm>
            <a:off x="7753315" y="4471355"/>
            <a:ext cx="17107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latin typeface="Arial" panose="020B0604020202020204" pitchFamily="34" charset="0"/>
              </a:rPr>
              <a:t>Accuracy: 0.28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517EFF-C02A-974D-A4B7-A43360BD14C8}"/>
              </a:ext>
            </a:extLst>
          </p:cNvPr>
          <p:cNvSpPr/>
          <p:nvPr/>
        </p:nvSpPr>
        <p:spPr>
          <a:xfrm>
            <a:off x="7753315" y="5431442"/>
            <a:ext cx="18389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solidFill>
                  <a:schemeClr val="accent2"/>
                </a:solidFill>
                <a:latin typeface="Arial" panose="020B0604020202020204" pitchFamily="34" charset="0"/>
              </a:rPr>
              <a:t>Accuracy: 0.286</a:t>
            </a:r>
          </a:p>
        </p:txBody>
      </p:sp>
      <p:sp>
        <p:nvSpPr>
          <p:cNvPr id="17" name="Down Arrow 16">
            <a:extLst>
              <a:ext uri="{FF2B5EF4-FFF2-40B4-BE49-F238E27FC236}">
                <a16:creationId xmlns:a16="http://schemas.microsoft.com/office/drawing/2014/main" id="{0BDA5F74-BB33-F749-95A9-9B1F721F3689}"/>
              </a:ext>
            </a:extLst>
          </p:cNvPr>
          <p:cNvSpPr/>
          <p:nvPr/>
        </p:nvSpPr>
        <p:spPr>
          <a:xfrm>
            <a:off x="8472790" y="4952640"/>
            <a:ext cx="200007" cy="365329"/>
          </a:xfrm>
          <a:prstGeom prst="downArrow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E49F0F-7BD0-2D40-977B-ABA96F0BDA1B}"/>
              </a:ext>
            </a:extLst>
          </p:cNvPr>
          <p:cNvSpPr/>
          <p:nvPr/>
        </p:nvSpPr>
        <p:spPr>
          <a:xfrm>
            <a:off x="9196761" y="1977515"/>
            <a:ext cx="18389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latin typeface="Arial" panose="020B0604020202020204" pitchFamily="34" charset="0"/>
              </a:rPr>
              <a:t>Accuracy: 0.502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8E3386B-78BF-5B42-8BBB-518E41CB5500}"/>
              </a:ext>
            </a:extLst>
          </p:cNvPr>
          <p:cNvSpPr/>
          <p:nvPr/>
        </p:nvSpPr>
        <p:spPr>
          <a:xfrm>
            <a:off x="9196761" y="2937602"/>
            <a:ext cx="18389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solidFill>
                  <a:schemeClr val="accent2"/>
                </a:solidFill>
                <a:latin typeface="Arial" panose="020B0604020202020204" pitchFamily="34" charset="0"/>
              </a:rPr>
              <a:t>Accuracy: 0.548</a:t>
            </a:r>
          </a:p>
        </p:txBody>
      </p:sp>
      <p:sp>
        <p:nvSpPr>
          <p:cNvPr id="20" name="Down Arrow 19">
            <a:extLst>
              <a:ext uri="{FF2B5EF4-FFF2-40B4-BE49-F238E27FC236}">
                <a16:creationId xmlns:a16="http://schemas.microsoft.com/office/drawing/2014/main" id="{5150449A-5E33-514E-A3BE-406FA9868F98}"/>
              </a:ext>
            </a:extLst>
          </p:cNvPr>
          <p:cNvSpPr/>
          <p:nvPr/>
        </p:nvSpPr>
        <p:spPr>
          <a:xfrm>
            <a:off x="9916236" y="2458800"/>
            <a:ext cx="200007" cy="365329"/>
          </a:xfrm>
          <a:prstGeom prst="downArrow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E79BA23-EC87-B743-BD7B-6E65433EBBF4}"/>
              </a:ext>
            </a:extLst>
          </p:cNvPr>
          <p:cNvSpPr/>
          <p:nvPr/>
        </p:nvSpPr>
        <p:spPr>
          <a:xfrm>
            <a:off x="9208229" y="1580396"/>
            <a:ext cx="21980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latin typeface="Arial" panose="020B0604020202020204" pitchFamily="34" charset="0"/>
              </a:rPr>
              <a:t>Logistic Regression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FF7E961-BB01-1046-ABEF-23BDCAA5A89D}"/>
              </a:ext>
            </a:extLst>
          </p:cNvPr>
          <p:cNvSpPr/>
          <p:nvPr/>
        </p:nvSpPr>
        <p:spPr>
          <a:xfrm>
            <a:off x="7753315" y="4142654"/>
            <a:ext cx="6719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latin typeface="Arial" panose="020B0604020202020204" pitchFamily="34" charset="0"/>
              </a:rPr>
              <a:t>KNN</a:t>
            </a:r>
          </a:p>
        </p:txBody>
      </p:sp>
    </p:spTree>
    <p:extLst>
      <p:ext uri="{BB962C8B-B14F-4D97-AF65-F5344CB8AC3E}">
        <p14:creationId xmlns:p14="http://schemas.microsoft.com/office/powerpoint/2010/main" val="3468441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1" grpId="0"/>
      <p:bldP spid="16" grpId="0"/>
      <p:bldP spid="17" grpId="0" animBg="1"/>
      <p:bldP spid="18" grpId="0"/>
      <p:bldP spid="19" grpId="0"/>
      <p:bldP spid="20" grpId="0" animBg="1"/>
      <p:bldP spid="21" grpId="0"/>
      <p:bldP spid="2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DEFFE5-5FB9-A84C-B2D3-8C51A2B8958C}"/>
              </a:ext>
            </a:extLst>
          </p:cNvPr>
          <p:cNvSpPr txBox="1">
            <a:spLocks/>
          </p:cNvSpPr>
          <p:nvPr/>
        </p:nvSpPr>
        <p:spPr>
          <a:xfrm>
            <a:off x="960120" y="198119"/>
            <a:ext cx="9144000" cy="16964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/>
              <a:t>Baseline Model: KNN</a:t>
            </a:r>
            <a:r>
              <a:rPr lang="zh-CN" altLang="en-US" b="1" dirty="0"/>
              <a:t> </a:t>
            </a:r>
            <a:endParaRPr lang="en-US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B25D9CA-E8A8-2747-B8E6-157F98A2A4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999" y="1726595"/>
            <a:ext cx="6202681" cy="418681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EF1CB16-7B27-914D-98A0-2B15AEE99BBF}"/>
              </a:ext>
            </a:extLst>
          </p:cNvPr>
          <p:cNvSpPr/>
          <p:nvPr/>
        </p:nvSpPr>
        <p:spPr>
          <a:xfrm>
            <a:off x="6874792" y="3173669"/>
            <a:ext cx="345411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Training dataset Accuracy</a:t>
            </a:r>
            <a:r>
              <a:rPr lang="en-US" altLang="zh-CN" dirty="0"/>
              <a:t>:</a:t>
            </a:r>
            <a:r>
              <a:rPr lang="en-US" dirty="0"/>
              <a:t> 0.4135 </a:t>
            </a:r>
          </a:p>
          <a:p>
            <a:r>
              <a:rPr lang="en-US" dirty="0"/>
              <a:t>Testing dataset Accuracy</a:t>
            </a:r>
            <a:r>
              <a:rPr lang="en-US" altLang="zh-CN" dirty="0"/>
              <a:t>:</a:t>
            </a:r>
            <a:r>
              <a:rPr lang="en-US" dirty="0"/>
              <a:t> 0.324</a:t>
            </a:r>
          </a:p>
        </p:txBody>
      </p:sp>
    </p:spTree>
    <p:extLst>
      <p:ext uri="{BB962C8B-B14F-4D97-AF65-F5344CB8AC3E}">
        <p14:creationId xmlns:p14="http://schemas.microsoft.com/office/powerpoint/2010/main" val="519604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7832D87-CB77-DE49-B6B5-8CAFF5CC40C8}"/>
              </a:ext>
            </a:extLst>
          </p:cNvPr>
          <p:cNvSpPr txBox="1">
            <a:spLocks/>
          </p:cNvSpPr>
          <p:nvPr/>
        </p:nvSpPr>
        <p:spPr>
          <a:xfrm>
            <a:off x="381000" y="93539"/>
            <a:ext cx="9144000" cy="16964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/>
              <a:t>Baseline Model: KNN</a:t>
            </a:r>
            <a:r>
              <a:rPr lang="zh-CN" altLang="en-US" b="1" dirty="0"/>
              <a:t> </a:t>
            </a:r>
            <a:endParaRPr lang="en-US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4569F6A-9B8C-0F4C-B3C7-AC24B94D4637}"/>
              </a:ext>
            </a:extLst>
          </p:cNvPr>
          <p:cNvSpPr/>
          <p:nvPr/>
        </p:nvSpPr>
        <p:spPr>
          <a:xfrm>
            <a:off x="1372612" y="1550970"/>
            <a:ext cx="10712708" cy="3908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92100" fontAlgn="base">
              <a:spcBef>
                <a:spcPts val="1400"/>
              </a:spcBef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</a:rPr>
              <a:t>Simple and easy to implement.</a:t>
            </a:r>
          </a:p>
          <a:p>
            <a:pPr marL="292100" fontAlgn="base">
              <a:spcBef>
                <a:spcPts val="1400"/>
              </a:spcBef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</a:rPr>
              <a:t>There’s no need to build a model, tune several parameters, or make additional assumptions.</a:t>
            </a:r>
          </a:p>
          <a:p>
            <a:pPr marL="292100" fontAlgn="base">
              <a:spcBef>
                <a:spcPts val="1400"/>
              </a:spcBef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</a:rPr>
              <a:t>The algorithm is versatile. It can be used for classification, regression, and search (as we will see in the next section).</a:t>
            </a:r>
          </a:p>
          <a:p>
            <a:pPr marL="292100" fontAlgn="base">
              <a:spcBef>
                <a:spcPts val="1400"/>
              </a:spcBef>
            </a:pPr>
            <a:endParaRPr lang="en-US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292100" fontAlgn="base">
              <a:spcBef>
                <a:spcPts val="1400"/>
              </a:spcBef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</a:rPr>
              <a:t>The algorithm gets significantly slower as the number of  predictors increase.</a:t>
            </a:r>
          </a:p>
          <a:p>
            <a:pPr marL="292100" fontAlgn="base">
              <a:spcBef>
                <a:spcPts val="1400"/>
              </a:spcBef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</a:rPr>
              <a:t>Computationally expensive as it searches the nearest neighbors for the new point at the prediction stage, High memory requirement as KNN has to store all the data points.</a:t>
            </a:r>
          </a:p>
          <a:p>
            <a:pPr marL="292100" fontAlgn="base">
              <a:spcBef>
                <a:spcPts val="1400"/>
              </a:spcBef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</a:rPr>
              <a:t>Sensitive to outliers, accuracy is impacted by noise or irrelevant data.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B0D2848-3C97-FF43-916C-C1D761EF2E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052" y="1639191"/>
            <a:ext cx="670560" cy="70082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EFCD1FB-6992-5749-9A64-EAADC1CDC7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119" y="3797450"/>
            <a:ext cx="793493" cy="829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6962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DEFFE5-5FB9-A84C-B2D3-8C51A2B8958C}"/>
              </a:ext>
            </a:extLst>
          </p:cNvPr>
          <p:cNvSpPr txBox="1">
            <a:spLocks/>
          </p:cNvSpPr>
          <p:nvPr/>
        </p:nvSpPr>
        <p:spPr>
          <a:xfrm>
            <a:off x="960120" y="198119"/>
            <a:ext cx="9144000" cy="16964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/>
              <a:t>Baseline Model: KNN </a:t>
            </a:r>
            <a:r>
              <a:rPr lang="en-US" altLang="zh-CN" b="1" dirty="0">
                <a:solidFill>
                  <a:schemeClr val="accent2"/>
                </a:solidFill>
              </a:rPr>
              <a:t>+ PCA</a:t>
            </a:r>
            <a:r>
              <a:rPr lang="zh-CN" altLang="en-US" b="1" dirty="0">
                <a:solidFill>
                  <a:schemeClr val="accent2"/>
                </a:solidFill>
              </a:rPr>
              <a:t> </a:t>
            </a:r>
            <a:endParaRPr lang="en-US" b="1" dirty="0">
              <a:solidFill>
                <a:schemeClr val="accent2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9AA30B-7083-C245-BD85-E5BF772F29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120" y="1894522"/>
            <a:ext cx="5436331" cy="377825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8176F92-864C-3B42-BF19-79831C79747F}"/>
              </a:ext>
            </a:extLst>
          </p:cNvPr>
          <p:cNvSpPr/>
          <p:nvPr/>
        </p:nvSpPr>
        <p:spPr>
          <a:xfrm>
            <a:off x="6797499" y="4082534"/>
            <a:ext cx="249844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</a:rPr>
              <a:t>Time: 127 seconds</a:t>
            </a:r>
          </a:p>
          <a:p>
            <a:r>
              <a:rPr lang="en-US" sz="2400" dirty="0">
                <a:solidFill>
                  <a:schemeClr val="accent2"/>
                </a:solidFill>
              </a:rPr>
              <a:t>Accuracy: 28.6%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9677A54-05EC-4841-9102-C707080983E4}"/>
              </a:ext>
            </a:extLst>
          </p:cNvPr>
          <p:cNvSpPr/>
          <p:nvPr/>
        </p:nvSpPr>
        <p:spPr>
          <a:xfrm>
            <a:off x="6770576" y="2284214"/>
            <a:ext cx="249844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Time: 286 seconds</a:t>
            </a:r>
          </a:p>
          <a:p>
            <a:r>
              <a:rPr lang="en-US" sz="2400" dirty="0"/>
              <a:t>Accuracy: 28%</a:t>
            </a:r>
          </a:p>
        </p:txBody>
      </p:sp>
      <p:sp>
        <p:nvSpPr>
          <p:cNvPr id="8" name="Down Arrow 7">
            <a:extLst>
              <a:ext uri="{FF2B5EF4-FFF2-40B4-BE49-F238E27FC236}">
                <a16:creationId xmlns:a16="http://schemas.microsoft.com/office/drawing/2014/main" id="{26DEAA84-9B98-0644-AB42-9A854B2F0EB5}"/>
              </a:ext>
            </a:extLst>
          </p:cNvPr>
          <p:cNvSpPr/>
          <p:nvPr/>
        </p:nvSpPr>
        <p:spPr>
          <a:xfrm>
            <a:off x="7977342" y="3272552"/>
            <a:ext cx="228600" cy="652641"/>
          </a:xfrm>
          <a:prstGeom prst="downArrow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9220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C6B8142-B1CE-924A-858E-83521B20BEA5}"/>
              </a:ext>
            </a:extLst>
          </p:cNvPr>
          <p:cNvSpPr txBox="1">
            <a:spLocks/>
          </p:cNvSpPr>
          <p:nvPr/>
        </p:nvSpPr>
        <p:spPr>
          <a:xfrm>
            <a:off x="960120" y="0"/>
            <a:ext cx="9144000" cy="16964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/>
              <a:t>Parameter Tuning: </a:t>
            </a:r>
            <a:r>
              <a:rPr lang="en-US" altLang="zh-CN" b="1" dirty="0" err="1">
                <a:solidFill>
                  <a:schemeClr val="accent2"/>
                </a:solidFill>
              </a:rPr>
              <a:t>GridSearchCV</a:t>
            </a:r>
            <a:endParaRPr lang="en-US" b="1" dirty="0">
              <a:solidFill>
                <a:schemeClr val="accent2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ABDDF2-C41F-D347-ACF5-9B0E751619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4563" y="1255325"/>
            <a:ext cx="7747000" cy="5156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2271632-1D17-E644-A84E-7E55593A58B1}"/>
              </a:ext>
            </a:extLst>
          </p:cNvPr>
          <p:cNvSpPr/>
          <p:nvPr/>
        </p:nvSpPr>
        <p:spPr>
          <a:xfrm>
            <a:off x="6096000" y="6516028"/>
            <a:ext cx="6096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>
                <a:hlinkClick r:id="rId3"/>
              </a:rPr>
              <a:t>https://cambridgecoding.wordpress.com/2016/04/03/scanning-hyperspace-how-to-tune-machine-learning-models/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4373874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C9F1B59-396F-9445-8AAD-7D49AE797244}"/>
              </a:ext>
            </a:extLst>
          </p:cNvPr>
          <p:cNvSpPr txBox="1">
            <a:spLocks/>
          </p:cNvSpPr>
          <p:nvPr/>
        </p:nvSpPr>
        <p:spPr>
          <a:xfrm>
            <a:off x="111034" y="992777"/>
            <a:ext cx="4826726" cy="36580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b="1" dirty="0">
                <a:solidFill>
                  <a:schemeClr val="accent2"/>
                </a:solidFill>
              </a:rPr>
              <a:t>Logistic Regression – 56.2%</a:t>
            </a:r>
          </a:p>
          <a:p>
            <a:endParaRPr lang="en-US" altLang="zh-CN" sz="2800" b="1" dirty="0">
              <a:solidFill>
                <a:schemeClr val="accent2"/>
              </a:solidFill>
            </a:endParaRPr>
          </a:p>
          <a:p>
            <a:r>
              <a:rPr lang="en-US" altLang="zh-CN" sz="2800" b="1" dirty="0"/>
              <a:t>Random</a:t>
            </a:r>
            <a:r>
              <a:rPr lang="zh-CN" altLang="en-US" sz="2800" b="1" dirty="0"/>
              <a:t> </a:t>
            </a:r>
            <a:r>
              <a:rPr lang="en-US" altLang="zh-CN" sz="2800" b="1" dirty="0"/>
              <a:t>Forest -- 33.8%</a:t>
            </a:r>
          </a:p>
          <a:p>
            <a:endParaRPr lang="en-US" sz="2800" b="1" dirty="0"/>
          </a:p>
          <a:p>
            <a:r>
              <a:rPr lang="en-US" altLang="zh-CN" sz="2800" b="1" dirty="0"/>
              <a:t>GBM – 32.4%</a:t>
            </a:r>
          </a:p>
          <a:p>
            <a:endParaRPr lang="en-US" altLang="zh-CN" sz="2800" b="1" dirty="0"/>
          </a:p>
          <a:p>
            <a:r>
              <a:rPr lang="en-US" altLang="zh-CN" sz="2800" b="1" dirty="0" err="1"/>
              <a:t>XGBoost</a:t>
            </a:r>
            <a:r>
              <a:rPr lang="en-US" altLang="zh-CN" sz="2800" b="1" dirty="0"/>
              <a:t> -- 40.0%</a:t>
            </a:r>
            <a:endParaRPr lang="en-US" sz="28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07BE76-D94A-264B-AA6D-F7E0501A4B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5247" y="93141"/>
            <a:ext cx="7207248" cy="6764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49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</TotalTime>
  <Words>280</Words>
  <Application>Microsoft Macintosh PowerPoint</Application>
  <PresentationFormat>Widescreen</PresentationFormat>
  <Paragraphs>52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7" baseType="lpstr">
      <vt:lpstr>-apple-system</vt:lpstr>
      <vt:lpstr>等线</vt:lpstr>
      <vt:lpstr>等线 Light</vt:lpstr>
      <vt:lpstr>Economica</vt:lpstr>
      <vt:lpstr>Arial</vt:lpstr>
      <vt:lpstr>Calibri</vt:lpstr>
      <vt:lpstr>Calibri Light</vt:lpstr>
      <vt:lpstr>Georgia</vt:lpstr>
      <vt:lpstr>Times New Roman</vt:lpstr>
      <vt:lpstr>Office Theme</vt:lpstr>
      <vt:lpstr>Can you recognize the emotion from an image of a face?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Can you recognize the emotion from an image of a face?</dc:title>
  <dc:creator>Kaiyan</dc:creator>
  <cp:lastModifiedBy>Kaiyan</cp:lastModifiedBy>
  <cp:revision>14</cp:revision>
  <dcterms:created xsi:type="dcterms:W3CDTF">2019-10-30T19:37:26Z</dcterms:created>
  <dcterms:modified xsi:type="dcterms:W3CDTF">2019-10-30T21:48:00Z</dcterms:modified>
</cp:coreProperties>
</file>